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543" y="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Enzy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.wikipedia.org/wiki/Senile_Plaques" TargetMode="External"/><Relationship Id="rId4" Type="http://schemas.openxmlformats.org/officeDocument/2006/relationships/hyperlink" Target="https://de.wikipedia.org/wiki/Beta-Amyloid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efd4a7dc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efd4a7dc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fccca1e103dba0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fccca1e103dba0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fccca1e103dba0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fccca1e103dba0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e8b28e20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e8b28e20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45c0ba16c7c6f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d45c0ba16c7c6f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Symptome unterscheidet man in Bewegungsstörungen und in nicht-bewegungsstörungen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e8b28e2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e8b28e20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e8b28e20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e8b28e20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langsame Bewegungen // Bradykinese ← Fachbegriff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kann an einem Glied vorkommen (zeigen), oder auf der ganzen Seite des Körpers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wie in einem Schwimmbad rennen → man ist verlangsamt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e8b28e20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e8b28e20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Geruch und Sinnesstörungen sind einer der ersten Symptome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highlight>
                <a:srgbClr val="E2EE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e8b28e20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e8b28e20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45c0ba16c7c6f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45c0ba16c7c6f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ccca1e103dba0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ccca1e103dba0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e8b28e20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e8b28e20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Nigrostriataler Weg → entscheidend für die Erleichterung von Bewegungen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Dadurch, dass in der Substantia Nigra, neuronen mit dem neurotransmitter Dopamin degenerieren, ist dieser Weg unterbrochen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	→ Dopaminkonzentration ist dadurch stark gesunken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e8b28e20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e8b28e20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e8b28e20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be8b28e20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>
                <a:solidFill>
                  <a:schemeClr val="dk1"/>
                </a:solidFill>
              </a:rPr>
              <a:t>Lewy Körperchen sind Klumpen von fehlgebildeten Proteinen (alpha-synuclein) im Gehirn, die bei Parkinson-Patienten gefunden werden und die Funktion von Nervenzellen beeinträchtigen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de">
                <a:solidFill>
                  <a:schemeClr val="dk1"/>
                </a:solidFill>
              </a:rPr>
              <a:t>weil dieses alpha-synuclein Fibrillen und Oligomere bilden können, die tödlich für eine nervenzelle ist und dadurch degenerieren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e8b28e2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e8b28e2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e8b28e20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e8b28e20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Es gibt 5 Hauptgene die bei einer Mutation, Parkinson auslösen können: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SNCA Gen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LLRK2 Gen (Leucin-Rich Repeat Kinase)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PINK1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PARK7 Gen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e8b28e204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be8b28e204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e8b28e20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e8b28e20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e8b28e20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be8b28e20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Anamnese ist die professionelle Erfragung potenzieller medizinisch relevanter Informationen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Symptome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ob man sich nicht an etwas erinnern kann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gerüche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bewegungsstörungen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Familiengeschichte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ob die eltern parkinson haben oder nur ein elternteil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45c0ba16c7c6f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45c0ba16c7c6f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Man nutzt L-Dopa und nicht Dopamin, weil L-Dopa die Bluthirnschranke passieren kann (wegen chemischer Struktur)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L-Dopa kann die Blut-Hirn schranke wegen der Carboxylgruppe passieren → an bestimmte Rezeptoren binden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L-Dopa hat auch Nebenwirkungen: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Dyskinesie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Störung von Bewegungsabläufen in bestimmten körperlichen Regionen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schnelles Blinzeln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schmatzen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zungen- und Lippenbewegungen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Weil es ja eine Progressive Krankheit ist, kann das L-Dopa nicht mit den Symptomen am laufenden bleiben, sodass eine OP notwendig ist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Deep Brain Stimulation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mithilfe von elektrischen Impulsen in bestimmten Bereichen des Gehirns die Symptome von Parkinson reduziert.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e8b28e20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be8b28e20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autoimmune Krankheit: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Erkrankung, bei der das Immunsystem fälschlicherweise gesunde Zellen angreift und körpereigenes Gewebe beschädigt oder teilweise ganz zerstört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demyelinisierende Krankheit: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Schädigung des Nervensystems, bei der Nervenzellen ihre Myelinhüllen verlieren, wodurch sie unfähig werden, ihre normale Funktion auszuüben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Axon verliert Fähigkeit, seine Funktion richtig auszuüben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dc408c0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dc408c08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e8b28e204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e8b28e204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MRT Bild von Links: gesundes Hirn und rechts ein Gehirn von einem MS Patienten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Rechts erkennt man Läsionen → Verletzungen oder verletztes Gewebe in weiß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	- diese verletzungen kommen von den verletzten myelinschichten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Und wenn viele Immunzellen in einem bestimmten bereich sind, die das Gewebe zerstören, nennt man das dann eine Entzündung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weil es im Gehirn ist → Neuro-Entzündung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Zustand, in dem die Verletzungen sind nennt man Sklerose, aber da man mehrere dieser Sklerosen hat → Multiple Sklerose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Diese unterschiedlichen Bereiche können unterschiedliche Funktionen haben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das Sehen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Wahrnehmung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Bewegung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Fühlen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e8b28e204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be8b28e204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f8ae29c45f3675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f8ae29c45f3675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e8b28e204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be8b28e204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f8ae29c45f3675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f8ae29c45f3675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T-Zellen sind Regulationszellen unterdrücken in bestimmten Situationen die Aktivierung des Immunsystems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T-Helfer Zellen gehören zum Immunsystem und sind Entzündungsfördernd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→ Funktion: Erkennung von Antigenen und die Einleitung der entsprechenden Immunantwort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Pathogene sind “eine Krankheit verursachende” Einflüsse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Tarnkappe: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Molekül “CCR6”(wird von den T-Helfer Zellen freigesetzt), welcher an ein alpha-4-beta-1 Integrin Rezeptor bindet und die Blut Hirn Schranke passiert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e8b28e20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e8b28e20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e8b28e20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be8b28e20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f8ae29c45f3675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f8ae29c45f3675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Bakterienarten, welche hauptverantwortlich für den Umbau von Nahrungskomponenten zu kurzkettigen Fettsäuren sind, kamen verringert vor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Mikrobiom ist verändert → Dysbiose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Bei Blut und Stuhluntersuchungen waren Essigsäure und Buttersäure unverändert, jedoch Propionsäure stark verringert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Folge dieser Studie: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MS-Erkrankte nahmen 500 mg täglich Propionat - Salz der Propionsäure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wo sich herausgestellt hat, dass es einen Anstieg an Regulationszellen (Treg) und Verminderung der T-Helfer Zellen</a:t>
            </a:r>
            <a:endParaRPr/>
          </a:p>
          <a:p>
            <a:pPr marL="1828800" lvl="3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Entzündungen im zentralen Nervensystem gehemmt</a:t>
            </a:r>
            <a:endParaRPr/>
          </a:p>
          <a:p>
            <a:pPr marL="2286000" lvl="4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Symptome wurden verringert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f8ae29c45f3675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f8ae29c45f3675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e8b28e204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e8b28e204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45c0ba16c7c6f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45c0ba16c7c6f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dd19bfdc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dd19bfdc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>
                <a:solidFill>
                  <a:schemeClr val="dk1"/>
                </a:solidFill>
              </a:rPr>
              <a:t>Amyloid-Precursor-Protein </a:t>
            </a:r>
            <a:r>
              <a:rPr lang="de" sz="1400">
                <a:solidFill>
                  <a:schemeClr val="dk1"/>
                </a:solidFill>
              </a:rPr>
              <a:t>eine Rolle bei </a:t>
            </a:r>
            <a:r>
              <a:rPr lang="de" sz="1400" b="1">
                <a:solidFill>
                  <a:schemeClr val="dk1"/>
                </a:solidFill>
              </a:rPr>
              <a:t>Bildung von Synapsen</a:t>
            </a:r>
            <a:r>
              <a:rPr lang="de" sz="1400">
                <a:solidFill>
                  <a:schemeClr val="dk1"/>
                </a:solidFill>
              </a:rPr>
              <a:t>, </a:t>
            </a:r>
            <a:r>
              <a:rPr lang="de" sz="1400" b="1">
                <a:solidFill>
                  <a:schemeClr val="dk1"/>
                </a:solidFill>
              </a:rPr>
              <a:t>Schutz </a:t>
            </a:r>
            <a:r>
              <a:rPr lang="de" sz="1400">
                <a:solidFill>
                  <a:schemeClr val="dk1"/>
                </a:solidFill>
              </a:rPr>
              <a:t>und </a:t>
            </a:r>
            <a:r>
              <a:rPr lang="de" sz="1400" b="1">
                <a:solidFill>
                  <a:schemeClr val="dk1"/>
                </a:solidFill>
              </a:rPr>
              <a:t>Reparatur nach</a:t>
            </a:r>
            <a:r>
              <a:rPr lang="de" sz="1400">
                <a:solidFill>
                  <a:schemeClr val="dk1"/>
                </a:solidFill>
              </a:rPr>
              <a:t> einem </a:t>
            </a:r>
            <a:r>
              <a:rPr lang="de" sz="1400" b="1">
                <a:solidFill>
                  <a:schemeClr val="dk1"/>
                </a:solidFill>
              </a:rPr>
              <a:t>Trauma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Bei der Spaltung des APP, das eine Größe von 753–770 Aminosäureeinheiten aufweist, durch die </a:t>
            </a:r>
            <a:r>
              <a:rPr lang="de" sz="1400" b="1">
                <a:solidFill>
                  <a:schemeClr val="dk1"/>
                </a:solidFill>
              </a:rPr>
              <a:t>Alpha-Sekretasen</a:t>
            </a:r>
            <a:r>
              <a:rPr lang="de" sz="1400">
                <a:solidFill>
                  <a:schemeClr val="dk1"/>
                </a:solidFill>
              </a:rPr>
              <a:t> entstehen kleinere, </a:t>
            </a:r>
            <a:r>
              <a:rPr lang="de" sz="1400" b="1">
                <a:solidFill>
                  <a:schemeClr val="dk1"/>
                </a:solidFill>
              </a:rPr>
              <a:t>wasserlösliche Proteine</a:t>
            </a:r>
            <a:r>
              <a:rPr lang="de" sz="1400">
                <a:solidFill>
                  <a:schemeClr val="dk1"/>
                </a:solidFill>
              </a:rPr>
              <a:t> mit 654 bis 670 AS-Bausteinen, sogenannte </a:t>
            </a:r>
            <a:r>
              <a:rPr lang="de" sz="1400" i="1">
                <a:solidFill>
                  <a:schemeClr val="dk1"/>
                </a:solidFill>
              </a:rPr>
              <a:t>sAPPs</a:t>
            </a:r>
            <a:r>
              <a:rPr lang="de" sz="1400">
                <a:solidFill>
                  <a:schemeClr val="dk1"/>
                </a:solidFill>
              </a:rPr>
              <a:t> oder </a:t>
            </a:r>
            <a:r>
              <a:rPr lang="de" sz="1400" i="1">
                <a:solidFill>
                  <a:schemeClr val="dk1"/>
                </a:solidFill>
              </a:rPr>
              <a:t>APPsα</a:t>
            </a:r>
            <a:r>
              <a:rPr lang="de" sz="1400">
                <a:solidFill>
                  <a:schemeClr val="dk1"/>
                </a:solidFill>
              </a:rPr>
              <a:t>, die neuroprotektive Eigenschaften besitzen. Bei der Entstehung der Alzheimerkrankheit schneiden zwei </a:t>
            </a:r>
            <a:r>
              <a:rPr lang="de" sz="1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Enzyme</a:t>
            </a:r>
            <a:r>
              <a:rPr lang="de" sz="1400">
                <a:solidFill>
                  <a:schemeClr val="dk1"/>
                </a:solidFill>
              </a:rPr>
              <a:t>, die Beta-Sekretase und die Gamma-Sekretase, ein 39 bis 42 Aminosäuren langes, </a:t>
            </a:r>
            <a:r>
              <a:rPr lang="de" sz="1400" b="1">
                <a:solidFill>
                  <a:schemeClr val="dk1"/>
                </a:solidFill>
              </a:rPr>
              <a:t>neurotoxisches </a:t>
            </a:r>
            <a:r>
              <a:rPr lang="de" sz="1400">
                <a:solidFill>
                  <a:schemeClr val="dk1"/>
                </a:solidFill>
              </a:rPr>
              <a:t>Bruchstück aus dem Amyloid-Precursor-Protein, welches </a:t>
            </a:r>
            <a:r>
              <a:rPr lang="de" sz="1400" b="1">
                <a:solidFill>
                  <a:schemeClr val="dk1"/>
                </a:solidFill>
              </a:rPr>
              <a:t>β</a:t>
            </a:r>
            <a:r>
              <a:rPr lang="de" sz="1400" b="1"/>
              <a:t>-</a:t>
            </a:r>
            <a:r>
              <a:rPr lang="de" sz="1400" b="1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Amyloid</a:t>
            </a:r>
            <a:r>
              <a:rPr lang="de" sz="1400">
                <a:solidFill>
                  <a:schemeClr val="dk1"/>
                </a:solidFill>
              </a:rPr>
              <a:t> genannt wird. Dieses Bruchstück ist ein Hauptbestandteil der </a:t>
            </a:r>
            <a:r>
              <a:rPr lang="de" sz="14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Plaques</a:t>
            </a:r>
            <a:r>
              <a:rPr lang="de" sz="1400">
                <a:solidFill>
                  <a:schemeClr val="dk1"/>
                </a:solidFill>
              </a:rPr>
              <a:t> in den Gehirnen von Alzheimer-Patienten. Gen für APP auf dem </a:t>
            </a:r>
            <a:r>
              <a:rPr lang="de" sz="1400" b="1">
                <a:solidFill>
                  <a:schemeClr val="dk1"/>
                </a:solidFill>
              </a:rPr>
              <a:t>Chromosom 21</a:t>
            </a:r>
            <a:r>
              <a:rPr lang="de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>
                <a:solidFill>
                  <a:schemeClr val="dk1"/>
                </a:solidFill>
              </a:rPr>
              <a:t>Mutation </a:t>
            </a:r>
            <a:r>
              <a:rPr lang="de" sz="1400" b="1" i="1">
                <a:solidFill>
                  <a:schemeClr val="dk1"/>
                </a:solidFill>
              </a:rPr>
              <a:t>A673T</a:t>
            </a:r>
            <a:r>
              <a:rPr lang="de" sz="1400" b="1">
                <a:solidFill>
                  <a:schemeClr val="dk1"/>
                </a:solidFill>
              </a:rPr>
              <a:t> kann</a:t>
            </a:r>
            <a:r>
              <a:rPr lang="de" sz="1400">
                <a:solidFill>
                  <a:schemeClr val="dk1"/>
                </a:solidFill>
              </a:rPr>
              <a:t> den </a:t>
            </a:r>
            <a:r>
              <a:rPr lang="de" sz="1400" b="1">
                <a:solidFill>
                  <a:schemeClr val="dk1"/>
                </a:solidFill>
              </a:rPr>
              <a:t>Ausbruch </a:t>
            </a:r>
            <a:r>
              <a:rPr lang="de" sz="1400">
                <a:solidFill>
                  <a:schemeClr val="dk1"/>
                </a:solidFill>
              </a:rPr>
              <a:t>der Krankheit </a:t>
            </a:r>
            <a:r>
              <a:rPr lang="de" sz="1400" b="1">
                <a:solidFill>
                  <a:schemeClr val="dk1"/>
                </a:solidFill>
              </a:rPr>
              <a:t>verhindern</a:t>
            </a:r>
            <a:r>
              <a:rPr lang="de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>
                <a:solidFill>
                  <a:schemeClr val="dk1"/>
                </a:solidFill>
              </a:rPr>
              <a:t>Abbau </a:t>
            </a:r>
            <a:r>
              <a:rPr lang="de" sz="1400">
                <a:solidFill>
                  <a:schemeClr val="dk1"/>
                </a:solidFill>
              </a:rPr>
              <a:t>von </a:t>
            </a:r>
            <a:r>
              <a:rPr lang="de" sz="1400" b="1">
                <a:solidFill>
                  <a:schemeClr val="dk1"/>
                </a:solidFill>
              </a:rPr>
              <a:t>β-Amyloid</a:t>
            </a:r>
            <a:r>
              <a:rPr lang="de" sz="1400">
                <a:solidFill>
                  <a:schemeClr val="dk1"/>
                </a:solidFill>
              </a:rPr>
              <a:t> durch Mykrogliazellen: - Phagocytose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							          - Protease Neprilysin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e8b28e20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e8b28e20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vom beta-amyloid Protein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fccca1e103dba0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fccca1e103dba0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 b="1">
                <a:solidFill>
                  <a:schemeClr val="dk1"/>
                </a:solidFill>
              </a:rPr>
              <a:t>β-Amyloid aktiviert Kinase</a:t>
            </a:r>
            <a:r>
              <a:rPr lang="de" sz="1400">
                <a:solidFill>
                  <a:schemeClr val="dk1"/>
                </a:solidFill>
              </a:rPr>
              <a:t>, die die </a:t>
            </a:r>
            <a:r>
              <a:rPr lang="de" sz="1400" b="1">
                <a:solidFill>
                  <a:schemeClr val="dk1"/>
                </a:solidFill>
              </a:rPr>
              <a:t>Tau-Proteine phosphoryliert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eefc4681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eefc4681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yoclinic.org/diseases-conditions/alzheimers-disease/symptoms-causes/syc-20350447" TargetMode="External"/><Relationship Id="rId13" Type="http://schemas.openxmlformats.org/officeDocument/2006/relationships/hyperlink" Target="https://www.researchgate.net/figure/Scheme-of-the-amyloid-b-Ab-cascade-hypothesis-in-Alzheimer-disease_fig1_330338281" TargetMode="External"/><Relationship Id="rId3" Type="http://schemas.openxmlformats.org/officeDocument/2006/relationships/hyperlink" Target="https://www.nature.com/articles/s41380-021-01249-0" TargetMode="External"/><Relationship Id="rId7" Type="http://schemas.openxmlformats.org/officeDocument/2006/relationships/hyperlink" Target="https://alzres.biomedcentral.com/articles/10.1186/s13195-020-00738-8" TargetMode="External"/><Relationship Id="rId12" Type="http://schemas.openxmlformats.org/officeDocument/2006/relationships/hyperlink" Target="https://www.aerzteblatt.de/nachrichten/125171/Parkinson-Die-Rolle-der-Lewy-Koerperche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eutsche-alzheimer.de/fileadmin/Alz/pdf/Broschueren/Demenz-das_wichtigste_.pdf" TargetMode="External"/><Relationship Id="rId11" Type="http://schemas.openxmlformats.org/officeDocument/2006/relationships/hyperlink" Target="https://www.frontiersin.org/articles/10.3389/fnmol.2020.609073/full" TargetMode="External"/><Relationship Id="rId5" Type="http://schemas.openxmlformats.org/officeDocument/2006/relationships/hyperlink" Target="https://www.wegweiser-demenz.de/wwd/medizinisches/demenzformen/weitere-demenzformen" TargetMode="External"/><Relationship Id="rId15" Type="http://schemas.openxmlformats.org/officeDocument/2006/relationships/hyperlink" Target="https://www.pharmazeutische-zeitung.de/ausgabe-442011/neue-arzneistoffe-neue-hoffnung/" TargetMode="External"/><Relationship Id="rId10" Type="http://schemas.openxmlformats.org/officeDocument/2006/relationships/hyperlink" Target="https://www.nature.com/articles/nrdp201556" TargetMode="External"/><Relationship Id="rId4" Type="http://schemas.openxmlformats.org/officeDocument/2006/relationships/hyperlink" Target="https://www.uni-muenster.de/Ejournals/index.php/fnp/article/view/3025/3006" TargetMode="External"/><Relationship Id="rId9" Type="http://schemas.openxmlformats.org/officeDocument/2006/relationships/hyperlink" Target="https://www.mdpi.com/1420-3049/25/24/5789" TargetMode="External"/><Relationship Id="rId14" Type="http://schemas.openxmlformats.org/officeDocument/2006/relationships/hyperlink" Target="https://www.researchgate.net/figure/Major-pathological-hallmarks-of-AD-are-amyloid-plaques-and-neurofibrillary-tangles-B_fig3_33771571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Neurodegenerative Erkrankungen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38847" y="4737265"/>
            <a:ext cx="5651100" cy="406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de" sz="1800" dirty="0"/>
              <a:t>Q2 Biologie Neuro – King Stefan </a:t>
            </a:r>
            <a:r>
              <a:rPr lang="de" sz="1800"/>
              <a:t>und King Luka 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Gehirnvergleich</a:t>
            </a:r>
            <a:endParaRPr i="1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20600" cy="392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Alzheimer - Therapiemöglichkeit</a:t>
            </a:r>
            <a:endParaRPr i="1"/>
          </a:p>
        </p:txBody>
      </p:sp>
      <p:sp>
        <p:nvSpPr>
          <p:cNvPr id="129" name="Google Shape;129;p23"/>
          <p:cNvSpPr txBox="1"/>
          <p:nvPr/>
        </p:nvSpPr>
        <p:spPr>
          <a:xfrm>
            <a:off x="0" y="0"/>
            <a:ext cx="31308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Alzheimer - Therapiemöglichkeiten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525" y="977075"/>
            <a:ext cx="5196225" cy="41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/>
          <p:nvPr/>
        </p:nvSpPr>
        <p:spPr>
          <a:xfrm>
            <a:off x="4469950" y="1599675"/>
            <a:ext cx="382800" cy="2992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i="1"/>
              <a:t>Alzheimer - Neueste wissenschaftliche Erkenntnis</a:t>
            </a:r>
            <a:endParaRPr i="1"/>
          </a:p>
        </p:txBody>
      </p:sp>
      <p:sp>
        <p:nvSpPr>
          <p:cNvPr id="137" name="Google Shape;137;p24"/>
          <p:cNvSpPr txBox="1"/>
          <p:nvPr/>
        </p:nvSpPr>
        <p:spPr>
          <a:xfrm>
            <a:off x="0" y="0"/>
            <a:ext cx="5152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Alzheimer - Neueste wissenschaftliche Erkenntnis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850" y="1160275"/>
            <a:ext cx="6544302" cy="350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i="1"/>
              <a:t>Morbus Parkinson - allgemeine Informationen</a:t>
            </a:r>
            <a:endParaRPr i="1"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Progressive neurodegenerative Krankheit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progressiv → Symptome werden mit der Zeit extremer ausgeprägt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neurodegenerativ → Dopaminneuronen sind abgenutzt, geschädet, verändert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Idiopathische Krankheit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ohne erkennbare Ursache bei 85% der Erkrankten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Genetik bei 15% der Erkrankten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autosomal rezessiv und autosomal dominant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Risikofaktoren, die die Chance erhöhen, um an M.P. zu erkranken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0" y="0"/>
            <a:ext cx="5152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Morbus Parkinson - Symptome </a:t>
            </a:r>
            <a:endParaRPr i="1"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Unterscheidet in Bewegungsstörungen und Nicht-Bewegungsstörungen</a:t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0" y="0"/>
            <a:ext cx="3168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- Symptome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53" name="Google Shape;153;p26"/>
          <p:cNvCxnSpPr>
            <a:endCxn id="154" idx="0"/>
          </p:cNvCxnSpPr>
          <p:nvPr/>
        </p:nvCxnSpPr>
        <p:spPr>
          <a:xfrm flipH="1">
            <a:off x="2404150" y="1600925"/>
            <a:ext cx="1055400" cy="68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6"/>
          <p:cNvSpPr txBox="1"/>
          <p:nvPr/>
        </p:nvSpPr>
        <p:spPr>
          <a:xfrm>
            <a:off x="933400" y="2290625"/>
            <a:ext cx="2941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>
                <a:solidFill>
                  <a:schemeClr val="dk2"/>
                </a:solidFill>
              </a:rPr>
              <a:t>4 Hauptsymptome </a:t>
            </a:r>
            <a:endParaRPr sz="1600" b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de" sz="1600">
                <a:solidFill>
                  <a:schemeClr val="dk2"/>
                </a:solidFill>
              </a:rPr>
              <a:t>Suche, um zu sehen, ob ein Patient erkrankt ist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</p:txBody>
      </p:sp>
      <p:cxnSp>
        <p:nvCxnSpPr>
          <p:cNvPr id="155" name="Google Shape;155;p26"/>
          <p:cNvCxnSpPr>
            <a:endCxn id="156" idx="0"/>
          </p:cNvCxnSpPr>
          <p:nvPr/>
        </p:nvCxnSpPr>
        <p:spPr>
          <a:xfrm>
            <a:off x="5993800" y="1642525"/>
            <a:ext cx="581700" cy="7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6"/>
          <p:cNvSpPr txBox="1"/>
          <p:nvPr/>
        </p:nvSpPr>
        <p:spPr>
          <a:xfrm>
            <a:off x="5046550" y="2436925"/>
            <a:ext cx="30579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de" sz="1600">
                <a:solidFill>
                  <a:schemeClr val="dk2"/>
                </a:solidFill>
              </a:rPr>
              <a:t>psychische Probleme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de" sz="1600">
                <a:solidFill>
                  <a:schemeClr val="dk2"/>
                </a:solidFill>
              </a:rPr>
              <a:t>kognitive Verluste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de" sz="1600">
                <a:solidFill>
                  <a:schemeClr val="dk2"/>
                </a:solidFill>
              </a:rPr>
              <a:t>Sinnesstörungen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i="1"/>
              <a:t>Morbus Parkinson - 4 Haupt- und Bewegungssymptome</a:t>
            </a:r>
            <a:endParaRPr i="1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 b="1"/>
              <a:t>Zittern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beginnt in der Hand oder in den Fingern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unfreiwilliges Zittern durch Muskelentspannung bzw. Muskelkontraktion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“Ruhezittern” → Muskel ist im ruhenden Zustand am zittern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de" b="1"/>
              <a:t>Steifigkeit (lat. Rigor)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sehr steife Muskeln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ruckartigen Bewegungen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wie als würde man mit einem Widerstand die Muskeln bewegen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0" y="0"/>
            <a:ext cx="5152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Symptome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650" y="1060200"/>
            <a:ext cx="1782650" cy="17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5500" y="2885325"/>
            <a:ext cx="986225" cy="213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i="1"/>
              <a:t>Morbus Parkinson - 4 Haupt- und Bewegungssymptome</a:t>
            </a:r>
            <a:endParaRPr i="1"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3.	langsame Bewegungen / “Bradykinesie”</a:t>
            </a: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</a:pPr>
            <a:r>
              <a:rPr lang="de" sz="1400"/>
              <a:t>Man fühlt sich oft schwach und Müde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 sz="1400"/>
              <a:t>Unfähigkeit zur Bewegung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b="1"/>
              <a:t>4.	Haltungsinstabilität / Gleichgewichtsstörungen</a:t>
            </a: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</a:pPr>
            <a:r>
              <a:rPr lang="de" sz="1400"/>
              <a:t>unbalancierte Bewegungen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 sz="1400"/>
              <a:t>Gleichgewichtsreflexe funktionieren nicht richtig → instabil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 sz="1400"/>
              <a:t>tritt später in der Krankheit auf </a:t>
            </a:r>
            <a:endParaRPr sz="1400"/>
          </a:p>
        </p:txBody>
      </p:sp>
      <p:sp>
        <p:nvSpPr>
          <p:cNvPr id="172" name="Google Shape;172;p28"/>
          <p:cNvSpPr txBox="1"/>
          <p:nvPr/>
        </p:nvSpPr>
        <p:spPr>
          <a:xfrm>
            <a:off x="0" y="0"/>
            <a:ext cx="5152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Symptome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725" y="1152475"/>
            <a:ext cx="1487500" cy="321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i="1"/>
              <a:t>Morbus Parkinson - (Nicht-Bewegungssymptome)</a:t>
            </a:r>
            <a:endParaRPr i="1"/>
          </a:p>
        </p:txBody>
      </p:sp>
      <p:sp>
        <p:nvSpPr>
          <p:cNvPr id="179" name="Google Shape;17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 b="1"/>
              <a:t>Psychische Probleme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Depressionen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de" b="1"/>
              <a:t>kognitive Verluste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Erinnerung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de" b="1"/>
              <a:t>Geruch- und Sinnesstörungen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Riechkolben funktioniert nicht richtig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e"/>
              <a:t>nicht richtig atmen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de"/>
              <a:t>Unterschied zwischen zwei Gerüchen nicht identifizieren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 b="1"/>
              <a:t>Schlafstörungen</a:t>
            </a:r>
            <a:endParaRPr b="1"/>
          </a:p>
        </p:txBody>
      </p:sp>
      <p:sp>
        <p:nvSpPr>
          <p:cNvPr id="180" name="Google Shape;180;p29"/>
          <p:cNvSpPr txBox="1"/>
          <p:nvPr/>
        </p:nvSpPr>
        <p:spPr>
          <a:xfrm>
            <a:off x="0" y="0"/>
            <a:ext cx="5152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Symptome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600" y="3345175"/>
            <a:ext cx="2097550" cy="14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6924413" y="2461950"/>
            <a:ext cx="13527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Substantia Nigra in weiß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6802125" y="4776975"/>
            <a:ext cx="17265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2"/>
                </a:solidFill>
              </a:rPr>
              <a:t>Riechkolben (Bulbus Olfactorius) in rot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250" y="1152464"/>
            <a:ext cx="1943050" cy="13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6814775" y="2461950"/>
            <a:ext cx="15720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Morbus Parkinson - Risikofaktoren</a:t>
            </a:r>
            <a:endParaRPr i="1"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Faktoren, welche die Chance erhöhen können, um an Parkinson zu erkranken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Kontakt mit Pestiziden (Waschmittel/-chemikalien)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Alter(ab 60 risiko höher an Parkinson zu erkranken)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Gehirnerschütterung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Geschlecht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Männer sind eher zu erkranken als Frauen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schwere Metallpartikel einatmen, wie Kupfer und Eisen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Leben in Industriegebieten</a:t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0" y="0"/>
            <a:ext cx="4210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- Risikofaktoren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899" y="1567857"/>
            <a:ext cx="3143401" cy="30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Morbus Parkinson - Ursache (einfach erklärt)</a:t>
            </a:r>
            <a:endParaRPr i="1"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1786750" y="1300225"/>
            <a:ext cx="58587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68632" lvl="0" indent="0" algn="l" rtl="0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de" sz="2260"/>
              <a:t>Netzwerk welches nicht richtig funktioniert</a:t>
            </a:r>
            <a:endParaRPr sz="2260"/>
          </a:p>
        </p:txBody>
      </p:sp>
      <p:sp>
        <p:nvSpPr>
          <p:cNvPr id="200" name="Google Shape;200;p31"/>
          <p:cNvSpPr txBox="1"/>
          <p:nvPr/>
        </p:nvSpPr>
        <p:spPr>
          <a:xfrm>
            <a:off x="0" y="0"/>
            <a:ext cx="64959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- Ursache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Gliederung</a:t>
            </a:r>
            <a:endParaRPr i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Demenz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Eine Einführung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Morbus Alzheimer (M.Alzheimer)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Symptome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Ursache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Therapie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Neueste wissenschaftliche Erkenntnis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Morbus Parkinson (M.Parkinson)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Symptome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Ursache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Diagnose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Therapie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Multiple Sklerose (MS)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Symptome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Ursache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Diagnose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Therapie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Quellenangaben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Morbus Parkinson - Ursache </a:t>
            </a:r>
            <a:endParaRPr i="1"/>
          </a:p>
        </p:txBody>
      </p:sp>
      <p:sp>
        <p:nvSpPr>
          <p:cNvPr id="206" name="Google Shape;206;p32"/>
          <p:cNvSpPr txBox="1"/>
          <p:nvPr/>
        </p:nvSpPr>
        <p:spPr>
          <a:xfrm>
            <a:off x="0" y="0"/>
            <a:ext cx="4498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- Ursache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738" y="1017725"/>
            <a:ext cx="6214524" cy="395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2"/>
          <p:cNvCxnSpPr/>
          <p:nvPr/>
        </p:nvCxnSpPr>
        <p:spPr>
          <a:xfrm flipH="1">
            <a:off x="5037225" y="3677400"/>
            <a:ext cx="3090000" cy="59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32"/>
          <p:cNvSpPr txBox="1"/>
          <p:nvPr/>
        </p:nvSpPr>
        <p:spPr>
          <a:xfrm>
            <a:off x="8127225" y="3235675"/>
            <a:ext cx="1026900" cy="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substantia nigra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i="1"/>
              <a:t>Morbus Parkinson - Ursache</a:t>
            </a:r>
            <a:endParaRPr i="1"/>
          </a:p>
        </p:txBody>
      </p:sp>
      <p:sp>
        <p:nvSpPr>
          <p:cNvPr id="215" name="Google Shape;215;p33"/>
          <p:cNvSpPr txBox="1"/>
          <p:nvPr/>
        </p:nvSpPr>
        <p:spPr>
          <a:xfrm>
            <a:off x="0" y="0"/>
            <a:ext cx="5152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- Ursache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450" y="1267074"/>
            <a:ext cx="415692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00" y="1603500"/>
            <a:ext cx="2743550" cy="274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3"/>
          <p:cNvCxnSpPr/>
          <p:nvPr/>
        </p:nvCxnSpPr>
        <p:spPr>
          <a:xfrm rot="10800000" flipH="1">
            <a:off x="2174925" y="1423700"/>
            <a:ext cx="3789600" cy="15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3"/>
          <p:cNvCxnSpPr/>
          <p:nvPr/>
        </p:nvCxnSpPr>
        <p:spPr>
          <a:xfrm>
            <a:off x="2174925" y="3377500"/>
            <a:ext cx="3534900" cy="39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93507" flipH="1">
            <a:off x="7221960" y="2417073"/>
            <a:ext cx="27645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 flipH="1">
            <a:off x="6946398" y="2732840"/>
            <a:ext cx="273852" cy="56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9423">
            <a:off x="7110567" y="2594527"/>
            <a:ext cx="270390" cy="56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36961" flipH="1">
            <a:off x="5251907" y="2403632"/>
            <a:ext cx="250113" cy="51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79453">
            <a:off x="5421207" y="2677442"/>
            <a:ext cx="190337" cy="39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46134">
            <a:off x="5674961" y="2844428"/>
            <a:ext cx="262355" cy="5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5964525" y="524025"/>
            <a:ext cx="30534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Fehlfunktion dieses Weges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Morbus Parkinson - Wie degenieren Neuronen? </a:t>
            </a:r>
            <a:endParaRPr i="1"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311700" y="1173000"/>
            <a:ext cx="8597100" cy="3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268632" lvl="0" indent="-372110" algn="l" rtl="0">
              <a:spcBef>
                <a:spcPts val="0"/>
              </a:spcBef>
              <a:spcAft>
                <a:spcPts val="0"/>
              </a:spcAft>
              <a:buSzPts val="2260"/>
              <a:buChar char="●"/>
            </a:pPr>
            <a:r>
              <a:rPr lang="de" sz="2260"/>
              <a:t>Durch die Lewy-Körperchen in den Dopaminneuronen in der Substantia nigra</a:t>
            </a:r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0" y="0"/>
            <a:ext cx="55098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- Ursache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325" y="2396075"/>
            <a:ext cx="3685976" cy="19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i="1"/>
              <a:t>Morbus Parkinson - genetische Ursache</a:t>
            </a:r>
            <a:endParaRPr i="1"/>
          </a:p>
        </p:txBody>
      </p:sp>
      <p:sp>
        <p:nvSpPr>
          <p:cNvPr id="240" name="Google Shape;240;p35"/>
          <p:cNvSpPr txBox="1"/>
          <p:nvPr/>
        </p:nvSpPr>
        <p:spPr>
          <a:xfrm>
            <a:off x="0" y="0"/>
            <a:ext cx="5152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- Ursache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40878">
            <a:off x="2661512" y="-102125"/>
            <a:ext cx="382097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/>
          <p:nvPr/>
        </p:nvSpPr>
        <p:spPr>
          <a:xfrm>
            <a:off x="3683450" y="2468750"/>
            <a:ext cx="1690275" cy="193950"/>
          </a:xfrm>
          <a:custGeom>
            <a:avLst/>
            <a:gdLst/>
            <a:ahLst/>
            <a:cxnLst/>
            <a:rect l="l" t="t" r="r" b="b"/>
            <a:pathLst>
              <a:path w="67611" h="7758" extrusionOk="0">
                <a:moveTo>
                  <a:pt x="0" y="364"/>
                </a:moveTo>
                <a:cubicBezTo>
                  <a:pt x="1429" y="8951"/>
                  <a:pt x="17190" y="5595"/>
                  <a:pt x="25808" y="4362"/>
                </a:cubicBezTo>
                <a:cubicBezTo>
                  <a:pt x="28866" y="3924"/>
                  <a:pt x="34896" y="3091"/>
                  <a:pt x="34896" y="6180"/>
                </a:cubicBezTo>
                <a:cubicBezTo>
                  <a:pt x="34896" y="6725"/>
                  <a:pt x="34653" y="7758"/>
                  <a:pt x="34896" y="7270"/>
                </a:cubicBezTo>
                <a:cubicBezTo>
                  <a:pt x="35708" y="5644"/>
                  <a:pt x="36364" y="3134"/>
                  <a:pt x="38167" y="2908"/>
                </a:cubicBezTo>
                <a:cubicBezTo>
                  <a:pt x="42048" y="2422"/>
                  <a:pt x="45578" y="5536"/>
                  <a:pt x="49436" y="6180"/>
                </a:cubicBezTo>
                <a:cubicBezTo>
                  <a:pt x="55748" y="7233"/>
                  <a:pt x="67611" y="6399"/>
                  <a:pt x="6761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243" name="Google Shape;243;p35"/>
          <p:cNvSpPr txBox="1"/>
          <p:nvPr/>
        </p:nvSpPr>
        <p:spPr>
          <a:xfrm>
            <a:off x="3077100" y="2614150"/>
            <a:ext cx="29898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2"/>
                </a:solidFill>
              </a:rPr>
              <a:t>bestimmter Bereich im Gen codiert für ein Protein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824" y="3113900"/>
            <a:ext cx="1565451" cy="1304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5"/>
          <p:cNvCxnSpPr/>
          <p:nvPr/>
        </p:nvCxnSpPr>
        <p:spPr>
          <a:xfrm>
            <a:off x="4562650" y="2932100"/>
            <a:ext cx="2400" cy="4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35"/>
          <p:cNvCxnSpPr/>
          <p:nvPr/>
        </p:nvCxnSpPr>
        <p:spPr>
          <a:xfrm rot="10800000" flipH="1">
            <a:off x="5364625" y="3295775"/>
            <a:ext cx="1326900" cy="2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" name="Google Shape;247;p35"/>
          <p:cNvCxnSpPr/>
          <p:nvPr/>
        </p:nvCxnSpPr>
        <p:spPr>
          <a:xfrm>
            <a:off x="5382800" y="3950025"/>
            <a:ext cx="1308600" cy="2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35"/>
          <p:cNvCxnSpPr/>
          <p:nvPr/>
        </p:nvCxnSpPr>
        <p:spPr>
          <a:xfrm rot="10800000">
            <a:off x="2620100" y="3404800"/>
            <a:ext cx="1172400" cy="1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35"/>
          <p:cNvCxnSpPr/>
          <p:nvPr/>
        </p:nvCxnSpPr>
        <p:spPr>
          <a:xfrm flipH="1">
            <a:off x="2638400" y="4068150"/>
            <a:ext cx="1217700" cy="26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" name="Google Shape;250;p35"/>
          <p:cNvSpPr txBox="1"/>
          <p:nvPr/>
        </p:nvSpPr>
        <p:spPr>
          <a:xfrm>
            <a:off x="6691400" y="3113900"/>
            <a:ext cx="9996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DNA Replikation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6691400" y="4068150"/>
            <a:ext cx="1781100" cy="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2"/>
                </a:solidFill>
              </a:rPr>
              <a:t>Funktionen in Organen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1965925" y="3223050"/>
            <a:ext cx="999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2"/>
                </a:solidFill>
              </a:rPr>
              <a:t>Citrat Zyklus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1793125" y="4195350"/>
            <a:ext cx="11724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alles im Körper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6752" y="3068552"/>
            <a:ext cx="408899" cy="4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656589" y="1387831"/>
            <a:ext cx="61473" cy="85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9977" y="3995402"/>
            <a:ext cx="408899" cy="4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4027" y="3145802"/>
            <a:ext cx="408899" cy="4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2802" y="4168127"/>
            <a:ext cx="408899" cy="4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914" y="733049"/>
            <a:ext cx="4098501" cy="409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i="1"/>
              <a:t>Morbus Parkinson - genetische Ursache</a:t>
            </a:r>
            <a:endParaRPr i="1"/>
          </a:p>
        </p:txBody>
      </p:sp>
      <p:sp>
        <p:nvSpPr>
          <p:cNvPr id="265" name="Google Shape;265;p36"/>
          <p:cNvSpPr txBox="1">
            <a:spLocks noGrp="1"/>
          </p:cNvSpPr>
          <p:nvPr>
            <p:ph type="body" idx="1"/>
          </p:nvPr>
        </p:nvSpPr>
        <p:spPr>
          <a:xfrm>
            <a:off x="311700" y="1161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 Durch Mutationen in bestimmten Genen kommt es zur Fehlbildung von Proteinen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Ursache für Parkinson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Chance zur Erkrankung erhöhen</a:t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0" y="0"/>
            <a:ext cx="5152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- Ursache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50" y="3171413"/>
            <a:ext cx="1514474" cy="13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40887">
            <a:off x="548968" y="2561538"/>
            <a:ext cx="2476540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/>
          <p:nvPr/>
        </p:nvSpPr>
        <p:spPr>
          <a:xfrm>
            <a:off x="1602425" y="3559250"/>
            <a:ext cx="218100" cy="527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" name="Google Shape;270;p36"/>
          <p:cNvCxnSpPr/>
          <p:nvPr/>
        </p:nvCxnSpPr>
        <p:spPr>
          <a:xfrm rot="10800000" flipH="1">
            <a:off x="3238175" y="3822875"/>
            <a:ext cx="9270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1" name="Google Shape;271;p36"/>
          <p:cNvSpPr txBox="1"/>
          <p:nvPr/>
        </p:nvSpPr>
        <p:spPr>
          <a:xfrm>
            <a:off x="3347225" y="3822875"/>
            <a:ext cx="7089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dk2"/>
                </a:solidFill>
              </a:rPr>
              <a:t>Fehlbildung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4757088" y="4483350"/>
            <a:ext cx="8724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2"/>
                </a:solidFill>
              </a:rPr>
              <a:t>DJ-I Protein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273" name="Google Shape;273;p36"/>
          <p:cNvCxnSpPr/>
          <p:nvPr/>
        </p:nvCxnSpPr>
        <p:spPr>
          <a:xfrm rot="10800000" flipH="1">
            <a:off x="6127975" y="3186725"/>
            <a:ext cx="490800" cy="2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" name="Google Shape;274;p36"/>
          <p:cNvCxnSpPr/>
          <p:nvPr/>
        </p:nvCxnSpPr>
        <p:spPr>
          <a:xfrm>
            <a:off x="6109800" y="4131775"/>
            <a:ext cx="463500" cy="1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6"/>
          <p:cNvSpPr txBox="1"/>
          <p:nvPr/>
        </p:nvSpPr>
        <p:spPr>
          <a:xfrm>
            <a:off x="6618775" y="2995825"/>
            <a:ext cx="8724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schützt Zellen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6636875" y="4186300"/>
            <a:ext cx="7542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hilft bei PBS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6227" y="2995827"/>
            <a:ext cx="408899" cy="4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6227" y="4131777"/>
            <a:ext cx="408899" cy="40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7382575" y="2995825"/>
            <a:ext cx="189650" cy="1544875"/>
          </a:xfrm>
          <a:custGeom>
            <a:avLst/>
            <a:gdLst/>
            <a:ahLst/>
            <a:cxnLst/>
            <a:rect l="l" t="t" r="r" b="b"/>
            <a:pathLst>
              <a:path w="7586" h="61795" extrusionOk="0">
                <a:moveTo>
                  <a:pt x="0" y="0"/>
                </a:moveTo>
                <a:cubicBezTo>
                  <a:pt x="8213" y="2738"/>
                  <a:pt x="1487" y="17269"/>
                  <a:pt x="2908" y="25809"/>
                </a:cubicBezTo>
                <a:cubicBezTo>
                  <a:pt x="3219" y="27676"/>
                  <a:pt x="8962" y="28597"/>
                  <a:pt x="7270" y="29444"/>
                </a:cubicBezTo>
                <a:cubicBezTo>
                  <a:pt x="6181" y="29989"/>
                  <a:pt x="4087" y="28676"/>
                  <a:pt x="3635" y="29807"/>
                </a:cubicBezTo>
                <a:cubicBezTo>
                  <a:pt x="-351" y="39770"/>
                  <a:pt x="9596" y="56991"/>
                  <a:pt x="0" y="6179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280" name="Google Shape;280;p36"/>
          <p:cNvSpPr txBox="1"/>
          <p:nvPr/>
        </p:nvSpPr>
        <p:spPr>
          <a:xfrm>
            <a:off x="7572225" y="3559250"/>
            <a:ext cx="1344900" cy="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Ursache für Parkinson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907175" y="4281625"/>
            <a:ext cx="1608600" cy="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2"/>
                </a:solidFill>
              </a:rPr>
              <a:t>PARK7 Gen im 1. Chromosom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i="1"/>
              <a:t>Morbus Parkinson - genetische Vererbung</a:t>
            </a:r>
            <a:endParaRPr i="1"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kann autosomal rezessiv und autosomal dominant vererbt werden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hängt vom mutierten Gen ab</a:t>
            </a:r>
            <a:endParaRPr/>
          </a:p>
        </p:txBody>
      </p:sp>
      <p:sp>
        <p:nvSpPr>
          <p:cNvPr id="288" name="Google Shape;288;p37"/>
          <p:cNvSpPr txBox="1"/>
          <p:nvPr/>
        </p:nvSpPr>
        <p:spPr>
          <a:xfrm>
            <a:off x="0" y="0"/>
            <a:ext cx="5152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- Ursache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776" y="1877951"/>
            <a:ext cx="682325" cy="13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52150" y="1915700"/>
            <a:ext cx="644575" cy="12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338" y="3054626"/>
            <a:ext cx="644574" cy="12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283361" y="4467339"/>
            <a:ext cx="213500" cy="4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5496850" y="4624175"/>
            <a:ext cx="8907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x23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6202875" y="3383575"/>
            <a:ext cx="644521" cy="1481307"/>
          </a:xfrm>
          <a:custGeom>
            <a:avLst/>
            <a:gdLst/>
            <a:ahLst/>
            <a:cxnLst/>
            <a:rect l="l" t="t" r="r" b="b"/>
            <a:pathLst>
              <a:path w="24416" h="52343" extrusionOk="0">
                <a:moveTo>
                  <a:pt x="21083" y="0"/>
                </a:moveTo>
                <a:cubicBezTo>
                  <a:pt x="25339" y="12763"/>
                  <a:pt x="26009" y="28314"/>
                  <a:pt x="19992" y="40348"/>
                </a:cubicBezTo>
                <a:cubicBezTo>
                  <a:pt x="16516" y="47299"/>
                  <a:pt x="7771" y="52343"/>
                  <a:pt x="0" y="5234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295" name="Google Shape;295;p37"/>
          <p:cNvSpPr/>
          <p:nvPr/>
        </p:nvSpPr>
        <p:spPr>
          <a:xfrm>
            <a:off x="4168043" y="3438075"/>
            <a:ext cx="705850" cy="1426750"/>
          </a:xfrm>
          <a:custGeom>
            <a:avLst/>
            <a:gdLst/>
            <a:ahLst/>
            <a:cxnLst/>
            <a:rect l="l" t="t" r="r" b="b"/>
            <a:pathLst>
              <a:path w="28234" h="57070" extrusionOk="0">
                <a:moveTo>
                  <a:pt x="3880" y="0"/>
                </a:moveTo>
                <a:cubicBezTo>
                  <a:pt x="-300" y="13926"/>
                  <a:pt x="-2135" y="30382"/>
                  <a:pt x="3880" y="43620"/>
                </a:cubicBezTo>
                <a:cubicBezTo>
                  <a:pt x="7716" y="52063"/>
                  <a:pt x="18960" y="57070"/>
                  <a:pt x="28234" y="5707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296" name="Google Shape;296;p37"/>
          <p:cNvSpPr/>
          <p:nvPr/>
        </p:nvSpPr>
        <p:spPr>
          <a:xfrm>
            <a:off x="6945850" y="3469550"/>
            <a:ext cx="51000" cy="4593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4017600" y="3540175"/>
            <a:ext cx="51000" cy="4593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 txBox="1"/>
          <p:nvPr/>
        </p:nvSpPr>
        <p:spPr>
          <a:xfrm>
            <a:off x="3596100" y="3721850"/>
            <a:ext cx="4725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23x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6945850" y="3666325"/>
            <a:ext cx="7059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x23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i="1"/>
              <a:t>Morbus Parkinson - genetische Vererbung</a:t>
            </a:r>
            <a:endParaRPr i="1"/>
          </a:p>
        </p:txBody>
      </p:sp>
      <p:sp>
        <p:nvSpPr>
          <p:cNvPr id="305" name="Google Shape;305;p38"/>
          <p:cNvSpPr txBox="1"/>
          <p:nvPr/>
        </p:nvSpPr>
        <p:spPr>
          <a:xfrm>
            <a:off x="0" y="0"/>
            <a:ext cx="5152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 - Ursache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675" y="1053850"/>
            <a:ext cx="4530650" cy="35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112075" y="1981325"/>
            <a:ext cx="22356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2"/>
                </a:solidFill>
              </a:rPr>
              <a:t>Autosomal dominant: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de" sz="1500">
                <a:solidFill>
                  <a:schemeClr val="dk2"/>
                </a:solidFill>
              </a:rPr>
              <a:t>Ein Fehler im Gen reicht aus, um Krankheit auszulösen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1702375" y="2695950"/>
            <a:ext cx="523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6764600" y="1981325"/>
            <a:ext cx="22356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2"/>
                </a:solidFill>
              </a:rPr>
              <a:t>Autosomal rezessiv: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de" sz="1500">
                <a:solidFill>
                  <a:schemeClr val="dk2"/>
                </a:solidFill>
              </a:rPr>
              <a:t>Damit Krankheit ausgelöst wird, müssen Gene von Mutter und Vater mutiert sein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Morbus Parkinson - Diagnose</a:t>
            </a:r>
            <a:endParaRPr i="1"/>
          </a:p>
        </p:txBody>
      </p:sp>
      <p:sp>
        <p:nvSpPr>
          <p:cNvPr id="315" name="Google Shape;31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Es gibt keine Labor- oder Bildgebungstests zur Diagnose der Parkinson-Krankheit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de"/>
              <a:t>Anamnese und neurologische Untersuchungen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Anamnese: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Fragen, die man stellt, welche typisch für Parkinson erkrankte sind behindert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Neurologische Untersuchungen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Bewegungsstörungen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16" name="Google Shape;316;p39"/>
          <p:cNvSpPr txBox="1"/>
          <p:nvPr/>
        </p:nvSpPr>
        <p:spPr>
          <a:xfrm>
            <a:off x="0" y="0"/>
            <a:ext cx="46608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Parkinson- Diagnose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Morbus Parkinson - Therapiemöglichkeit</a:t>
            </a:r>
            <a:endParaRPr i="1"/>
          </a:p>
        </p:txBody>
      </p:sp>
      <p:sp>
        <p:nvSpPr>
          <p:cNvPr id="322" name="Google Shape;32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Krankheit kann man nicht stoppen, jedoch die Symptome verringern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Medikamente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Dopaminkonzentration im Gehirn erhöhen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OP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Bereiche im Gehirn deaktiviert welche für Bewegungsstörungen verantwortlich sind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“Deep Brain Stimulation”</a:t>
            </a:r>
            <a:endParaRPr/>
          </a:p>
        </p:txBody>
      </p:sp>
      <p:sp>
        <p:nvSpPr>
          <p:cNvPr id="323" name="Google Shape;323;p40"/>
          <p:cNvSpPr txBox="1"/>
          <p:nvPr/>
        </p:nvSpPr>
        <p:spPr>
          <a:xfrm>
            <a:off x="0" y="0"/>
            <a:ext cx="4286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Morbus Parkinson- Therapiemöglichkeit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168" y="1466125"/>
            <a:ext cx="2085348" cy="20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276" y="2131488"/>
            <a:ext cx="1749950" cy="8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0825" y="2170278"/>
            <a:ext cx="1903176" cy="8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/>
          <p:nvPr/>
        </p:nvSpPr>
        <p:spPr>
          <a:xfrm>
            <a:off x="6568225" y="2095150"/>
            <a:ext cx="672600" cy="618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Multiple Sklerose - allgemeines</a:t>
            </a:r>
            <a:endParaRPr i="1"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autoimmune Krankheit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demyelinisierende Krankheit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nicht vererbbar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Warum das Immunsystem die Neuronen angreift weißt man nicht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Es kann die genetische Veranlagung und Umweltfaktoren eine Ursache sein</a:t>
            </a:r>
            <a:endParaRPr/>
          </a:p>
        </p:txBody>
      </p:sp>
      <p:sp>
        <p:nvSpPr>
          <p:cNvPr id="334" name="Google Shape;334;p41"/>
          <p:cNvSpPr txBox="1"/>
          <p:nvPr/>
        </p:nvSpPr>
        <p:spPr>
          <a:xfrm>
            <a:off x="0" y="0"/>
            <a:ext cx="4286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Multiple Sklerose- allgemeines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242236" y="905500"/>
            <a:ext cx="248282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125" y="3397125"/>
            <a:ext cx="352150" cy="3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6234">
            <a:off x="5374517" y="3270777"/>
            <a:ext cx="283235" cy="28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675" y="3646975"/>
            <a:ext cx="352150" cy="3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6633">
            <a:off x="5771237" y="3459125"/>
            <a:ext cx="228150" cy="2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350" y="2571750"/>
            <a:ext cx="67056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Demenz - Eine Einführung</a:t>
            </a:r>
            <a:endParaRPr i="1"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49909"/>
          <a:stretch/>
        </p:blipFill>
        <p:spPr>
          <a:xfrm>
            <a:off x="234888" y="1304294"/>
            <a:ext cx="4343201" cy="20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t="49768"/>
          <a:stretch/>
        </p:blipFill>
        <p:spPr>
          <a:xfrm>
            <a:off x="4578088" y="1285425"/>
            <a:ext cx="4331016" cy="20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50125" y="3396375"/>
            <a:ext cx="42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William Utermohlen 1933 - 2007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0" y="0"/>
            <a:ext cx="19119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Alzheimer - Ursache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i="1"/>
              <a:t>Multiple Sklerose - Hirnbild (MRT)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2"/>
          <p:cNvSpPr txBox="1"/>
          <p:nvPr/>
        </p:nvSpPr>
        <p:spPr>
          <a:xfrm>
            <a:off x="0" y="0"/>
            <a:ext cx="5185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Multiple Sklerose- allgemeines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050" y="1017725"/>
            <a:ext cx="57944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Multiple Sklerose - Risikofaktoren</a:t>
            </a:r>
            <a:endParaRPr i="1"/>
          </a:p>
        </p:txBody>
      </p:sp>
      <p:sp>
        <p:nvSpPr>
          <p:cNvPr id="353" name="Google Shape;353;p43"/>
          <p:cNvSpPr txBox="1">
            <a:spLocks noGrp="1"/>
          </p:cNvSpPr>
          <p:nvPr>
            <p:ph type="body" idx="1"/>
          </p:nvPr>
        </p:nvSpPr>
        <p:spPr>
          <a:xfrm>
            <a:off x="311700" y="1551975"/>
            <a:ext cx="8520600" cy="32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Geschlecht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Frauen sind eher zu erkranken als Männer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Ethnie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kaukasischer(=Nordeuropäischer) Abstammung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Alter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20 bis 50 Jährige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Rauchen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Vitamin D Mangel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Übergewicht</a:t>
            </a:r>
            <a:endParaRPr/>
          </a:p>
        </p:txBody>
      </p:sp>
      <p:sp>
        <p:nvSpPr>
          <p:cNvPr id="354" name="Google Shape;354;p43"/>
          <p:cNvSpPr txBox="1"/>
          <p:nvPr/>
        </p:nvSpPr>
        <p:spPr>
          <a:xfrm>
            <a:off x="0" y="0"/>
            <a:ext cx="3637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Multiple Sklerose - allgemeines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525" y="832275"/>
            <a:ext cx="3988800" cy="39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Multiple Sklerose - Symptome</a:t>
            </a:r>
            <a:endParaRPr i="1"/>
          </a:p>
        </p:txBody>
      </p:sp>
      <p:sp>
        <p:nvSpPr>
          <p:cNvPr id="361" name="Google Shape;361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Symptome hängen vom Ort ab, indem das Gewebe verletzt ist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Sehen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Wahrnehmung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Bewegung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Fühlen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Emotionen</a:t>
            </a:r>
            <a:endParaRPr/>
          </a:p>
        </p:txBody>
      </p:sp>
      <p:sp>
        <p:nvSpPr>
          <p:cNvPr id="362" name="Google Shape;362;p44"/>
          <p:cNvSpPr txBox="1"/>
          <p:nvPr/>
        </p:nvSpPr>
        <p:spPr>
          <a:xfrm>
            <a:off x="0" y="0"/>
            <a:ext cx="3637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Multiple Sklerose - Symptome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425" y="1606300"/>
            <a:ext cx="3070249" cy="330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Multiple Sklerose - Symptome</a:t>
            </a:r>
            <a:endParaRPr i="1"/>
          </a:p>
        </p:txBody>
      </p:sp>
      <p:sp>
        <p:nvSpPr>
          <p:cNvPr id="369" name="Google Shape;369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wenn der Sehnerv geschädigt ist, kann es zu Sehproblemen kommen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Farben wirken ausgebleicht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Sehschärfe ist nicht mehr scharf</a:t>
            </a:r>
            <a:endParaRPr/>
          </a:p>
        </p:txBody>
      </p:sp>
      <p:sp>
        <p:nvSpPr>
          <p:cNvPr id="370" name="Google Shape;370;p45"/>
          <p:cNvSpPr txBox="1"/>
          <p:nvPr/>
        </p:nvSpPr>
        <p:spPr>
          <a:xfrm>
            <a:off x="0" y="0"/>
            <a:ext cx="3637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Multiple Sklerose - Symptome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71" name="Google Shape;3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325" y="2571750"/>
            <a:ext cx="4537326" cy="207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45"/>
          <p:cNvCxnSpPr/>
          <p:nvPr/>
        </p:nvCxnSpPr>
        <p:spPr>
          <a:xfrm flipH="1">
            <a:off x="4111550" y="2392800"/>
            <a:ext cx="798900" cy="986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3" name="Google Shape;373;p45"/>
          <p:cNvSpPr txBox="1"/>
          <p:nvPr/>
        </p:nvSpPr>
        <p:spPr>
          <a:xfrm>
            <a:off x="4860500" y="2055750"/>
            <a:ext cx="1872600" cy="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2"/>
                </a:solidFill>
              </a:rPr>
              <a:t>Sehnerv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Multiple Sklerose - Ursache</a:t>
            </a:r>
            <a:endParaRPr i="1"/>
          </a:p>
        </p:txBody>
      </p:sp>
      <p:sp>
        <p:nvSpPr>
          <p:cNvPr id="379" name="Google Shape;37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T-Zellen und T-Helfer Zellen im Ungleichgewicht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TH-17 Zellen greifen Myelinscheiden des Axons 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erkennt extrazelluläre Pathogene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befindet sich in der Blutbahn und dem Extrazellulärraum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Können normalerweise die Blut-Hirn Schranke passieren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setzten sich eine “Tarnkappe” auf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Molekül “CCR6”</a:t>
            </a:r>
            <a:endParaRPr/>
          </a:p>
        </p:txBody>
      </p:sp>
      <p:sp>
        <p:nvSpPr>
          <p:cNvPr id="380" name="Google Shape;380;p46"/>
          <p:cNvSpPr txBox="1"/>
          <p:nvPr/>
        </p:nvSpPr>
        <p:spPr>
          <a:xfrm>
            <a:off x="0" y="0"/>
            <a:ext cx="6583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Multiple Sklerose - Ursache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1" name="Google Shape;3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050" y="2705200"/>
            <a:ext cx="3461450" cy="22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Multiple Sklerose - Ursache</a:t>
            </a:r>
            <a:endParaRPr i="1"/>
          </a:p>
        </p:txBody>
      </p:sp>
      <p:sp>
        <p:nvSpPr>
          <p:cNvPr id="387" name="Google Shape;38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Myelinschicht wird als Feindgewebe registriert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T-Helfer Helfer Zellen greifen diese dann 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Nervenzelle vernarben und Informationsweiterleitung ist gestört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Axon wird nicht isoliert → langsamere Reizweiterleitung</a:t>
            </a:r>
            <a:endParaRPr/>
          </a:p>
        </p:txBody>
      </p:sp>
      <p:sp>
        <p:nvSpPr>
          <p:cNvPr id="388" name="Google Shape;388;p47"/>
          <p:cNvSpPr txBox="1"/>
          <p:nvPr/>
        </p:nvSpPr>
        <p:spPr>
          <a:xfrm>
            <a:off x="0" y="0"/>
            <a:ext cx="7282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Multiple Sklerose - Ursache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9" name="Google Shape;3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000" y="2483275"/>
            <a:ext cx="4367676" cy="24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Multiple Sklerose - Diagnose</a:t>
            </a:r>
            <a:endParaRPr i="1"/>
          </a:p>
        </p:txBody>
      </p:sp>
      <p:sp>
        <p:nvSpPr>
          <p:cNvPr id="395" name="Google Shape;395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Als Diagnosekriterien nutzt man die McDonald Kriterien: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Entzündungen im ZNS werden verfolgt (MRT)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Nervenwasser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bestimmte Proteinkörper oder eine erhöhte Anzahl an T-Killer Zellen sind Hinweise auf 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Blutuntersuchungen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Stuhluntersuchungen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0" y="0"/>
            <a:ext cx="7282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Multiple Sklerose - Diagnose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7" name="Google Shape;3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625" y="2667450"/>
            <a:ext cx="2100775" cy="22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Multiple Sklerose - Therapie</a:t>
            </a:r>
            <a:endParaRPr i="1"/>
          </a:p>
        </p:txBody>
      </p:sp>
      <p:sp>
        <p:nvSpPr>
          <p:cNvPr id="403" name="Google Shape;403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nicht vollständig heilbar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kann Erkrankungskurs verlangsamen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Medikamente einnehmen, welche Immunsystem unterdrücken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Immunologische Prozesse durch die Darmflora beeinflussen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Darm-Mikrobiom ist unter MS verändert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kurzkettige Fettsäuren beeinflussen das Immunsystem</a:t>
            </a:r>
            <a:endParaRPr/>
          </a:p>
        </p:txBody>
      </p:sp>
      <p:sp>
        <p:nvSpPr>
          <p:cNvPr id="404" name="Google Shape;404;p49"/>
          <p:cNvSpPr txBox="1"/>
          <p:nvPr/>
        </p:nvSpPr>
        <p:spPr>
          <a:xfrm>
            <a:off x="0" y="0"/>
            <a:ext cx="6159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Multiple Sklerose - Therapiemöglichkeit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05" name="Google Shape;4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775" y="120425"/>
            <a:ext cx="3884500" cy="21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150" y="2879447"/>
            <a:ext cx="3561975" cy="18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/>
          <p:nvPr/>
        </p:nvSpPr>
        <p:spPr>
          <a:xfrm>
            <a:off x="6545900" y="4568875"/>
            <a:ext cx="16104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Propionsäure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Quellenangaben</a:t>
            </a:r>
            <a:endParaRPr i="1"/>
          </a:p>
        </p:txBody>
      </p:sp>
      <p:sp>
        <p:nvSpPr>
          <p:cNvPr id="413" name="Google Shape;413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https://www.nature.com/articles/s41380-021-01249-0</a:t>
            </a:r>
            <a:endParaRPr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https://www.uni-muenster.de/Ejournals/index.php/fnp/article/view/3025/3006</a:t>
            </a:r>
            <a:endParaRPr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https://www.wegweiser-demenz.de/wwd/medizinisches/demenzformen</a:t>
            </a:r>
            <a:endParaRPr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https://www.deutsche-alzheimer.de/fileadmin/Alz/pdf/Demenz.pdf</a:t>
            </a:r>
            <a:endParaRPr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https://alzres.biomedcentral.com/articles/10.1186/s13195-020-00738-8</a:t>
            </a:r>
            <a:endParaRPr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https://www.mayoclinic.org/diseases-conditions/alzheimers-disease/symptoms-causes/syc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https://www.mdpi.com/1420-3049/25/24/5789</a:t>
            </a:r>
            <a:endParaRPr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https://www.nature.com/articles/nrdp201556</a:t>
            </a:r>
            <a:endParaRPr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https://www.frontiersin.org/articles/10.3389/fnmol.2020.609073/full</a:t>
            </a:r>
            <a:endParaRPr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https://www.aerzteblatt.de/nachrichten/125171/Parkinson-Die-Rolle-der-Lewy-Koerperchen</a:t>
            </a:r>
            <a:endParaRPr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https://www.researchgate.net/figure/Scheme-of-the-amyloid-b-Ab-cascade-hypothesis-in-Alzheimer-disease_fig1_330338281</a:t>
            </a:r>
            <a:endParaRPr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https://www.researchgate.net/figure/Major-pathological-hallmarks-of-AD-are-amyloid-plaques-and-neurofibrillary-tangles-B_fig3_337715716</a:t>
            </a:r>
            <a:endParaRPr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i="1" u="sng">
                <a:solidFill>
                  <a:schemeClr val="dk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https://www.pharmazeutische-zeitung.de/ausgabe-442011/neue-arzneistoffe-neue-hoffnung/</a:t>
            </a:r>
            <a:endParaRPr i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i="1">
                <a:solidFill>
                  <a:schemeClr val="dk1"/>
                </a:solidFill>
              </a:rPr>
              <a:t>(alles abgerufen am 28.2.2024)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Alzheimer - allgemeines</a:t>
            </a:r>
            <a:endParaRPr i="1"/>
          </a:p>
        </p:txBody>
      </p:sp>
      <p:sp>
        <p:nvSpPr>
          <p:cNvPr id="76" name="Google Shape;76;p16"/>
          <p:cNvSpPr txBox="1"/>
          <p:nvPr/>
        </p:nvSpPr>
        <p:spPr>
          <a:xfrm>
            <a:off x="0" y="0"/>
            <a:ext cx="228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Alzheimer - allgemeines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Art von Demenz (60-80% der Demenzfälle)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progressive neurodegenerative Krankheit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Gehirn schrumpft (mehr und mehr Neuronen bauen sich ab)</a:t>
            </a:r>
            <a:endParaRPr sz="20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de" sz="2000"/>
              <a:t>unterschiedliche Bereiche im Hirn sind betroffen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unterschiedliche Symptome</a:t>
            </a:r>
            <a:endParaRPr sz="16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250" y="2452775"/>
            <a:ext cx="1934950" cy="21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Alzheimer - Symptome und (soziale) Folgen</a:t>
            </a:r>
            <a:endParaRPr i="1"/>
          </a:p>
        </p:txBody>
      </p:sp>
      <p:sp>
        <p:nvSpPr>
          <p:cNvPr id="84" name="Google Shape;84;p17"/>
          <p:cNvSpPr txBox="1"/>
          <p:nvPr/>
        </p:nvSpPr>
        <p:spPr>
          <a:xfrm>
            <a:off x="0" y="0"/>
            <a:ext cx="22893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Alzheimer - Symptome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l="2790" t="16393" r="2629" b="3246"/>
          <a:stretch/>
        </p:blipFill>
        <p:spPr>
          <a:xfrm>
            <a:off x="1085150" y="1053850"/>
            <a:ext cx="6973699" cy="39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12" y="4540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Alzheimer - 1. Ursache → ß-Amyloid plaques</a:t>
            </a:r>
            <a:endParaRPr i="1"/>
          </a:p>
        </p:txBody>
      </p:sp>
      <p:sp>
        <p:nvSpPr>
          <p:cNvPr id="91" name="Google Shape;91;p18"/>
          <p:cNvSpPr txBox="1"/>
          <p:nvPr/>
        </p:nvSpPr>
        <p:spPr>
          <a:xfrm>
            <a:off x="0" y="0"/>
            <a:ext cx="19119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Alzheimer - Ursache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75" y="1071841"/>
            <a:ext cx="8430059" cy="38119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8"/>
          <p:cNvCxnSpPr/>
          <p:nvPr/>
        </p:nvCxnSpPr>
        <p:spPr>
          <a:xfrm>
            <a:off x="4327080" y="1026729"/>
            <a:ext cx="0" cy="38121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4" name="Google Shape;94;p18"/>
          <p:cNvSpPr/>
          <p:nvPr/>
        </p:nvSpPr>
        <p:spPr>
          <a:xfrm>
            <a:off x="7593425" y="2687825"/>
            <a:ext cx="653100" cy="489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39146">
            <a:off x="6266765" y="2503618"/>
            <a:ext cx="1318367" cy="76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39146">
            <a:off x="4865390" y="2663668"/>
            <a:ext cx="1318367" cy="76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59113">
            <a:off x="2264390" y="3210443"/>
            <a:ext cx="1318367" cy="76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l="-13241" r="-124"/>
          <a:stretch/>
        </p:blipFill>
        <p:spPr>
          <a:xfrm rot="10800000">
            <a:off x="2123862" y="2087851"/>
            <a:ext cx="6191825" cy="273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Alzheimer - Ursache - Plaques &amp; Tangles</a:t>
            </a:r>
            <a:endParaRPr i="1"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05700"/>
            <a:ext cx="8520600" cy="10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268632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de" sz="2260"/>
              <a:t>Plaques: </a:t>
            </a:r>
            <a:endParaRPr sz="2260"/>
          </a:p>
          <a:p>
            <a:pPr marL="457200" marR="268632" lvl="0" indent="-372110" algn="l" rtl="0">
              <a:spcBef>
                <a:spcPts val="1200"/>
              </a:spcBef>
              <a:spcAft>
                <a:spcPts val="0"/>
              </a:spcAft>
              <a:buSzPts val="2260"/>
              <a:buChar char="●"/>
            </a:pPr>
            <a:r>
              <a:rPr lang="de" sz="2260"/>
              <a:t>Proteinfragmente </a:t>
            </a:r>
            <a:endParaRPr sz="2260"/>
          </a:p>
        </p:txBody>
      </p:sp>
      <p:sp>
        <p:nvSpPr>
          <p:cNvPr id="105" name="Google Shape;105;p19"/>
          <p:cNvSpPr txBox="1"/>
          <p:nvPr/>
        </p:nvSpPr>
        <p:spPr>
          <a:xfrm>
            <a:off x="0" y="0"/>
            <a:ext cx="64959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Alzheimer - Ursache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475" y="720000"/>
            <a:ext cx="5489050" cy="44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12" y="4540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Alzheimer - 2. Ursache → Tau Proteine</a:t>
            </a:r>
            <a:endParaRPr i="1"/>
          </a:p>
        </p:txBody>
      </p:sp>
      <p:sp>
        <p:nvSpPr>
          <p:cNvPr id="112" name="Google Shape;112;p20"/>
          <p:cNvSpPr txBox="1"/>
          <p:nvPr/>
        </p:nvSpPr>
        <p:spPr>
          <a:xfrm>
            <a:off x="0" y="0"/>
            <a:ext cx="19119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i="1">
                <a:solidFill>
                  <a:schemeClr val="dk1"/>
                </a:solidFill>
              </a:rPr>
              <a:t>Alzheimer - Ursache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88" y="1017725"/>
            <a:ext cx="7522625" cy="350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1914</Words>
  <Application>Microsoft Office PowerPoint</Application>
  <PresentationFormat>Bildschirmpräsentation (16:9)</PresentationFormat>
  <Paragraphs>344</Paragraphs>
  <Slides>38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0" baseType="lpstr">
      <vt:lpstr>Arial</vt:lpstr>
      <vt:lpstr>Simple Light</vt:lpstr>
      <vt:lpstr>Neurodegenerative Erkrankungen</vt:lpstr>
      <vt:lpstr>Gliederung</vt:lpstr>
      <vt:lpstr>Demenz - Eine Einführung</vt:lpstr>
      <vt:lpstr>Alzheimer - allgemeines</vt:lpstr>
      <vt:lpstr>Alzheimer - Symptome und (soziale) Folgen</vt:lpstr>
      <vt:lpstr>Alzheimer - 1. Ursache → ß-Amyloid plaques</vt:lpstr>
      <vt:lpstr>Alzheimer - Ursache - Plaques &amp; Tangles</vt:lpstr>
      <vt:lpstr>Alzheimer - 2. Ursache → Tau Proteine</vt:lpstr>
      <vt:lpstr>PowerPoint-Präsentation</vt:lpstr>
      <vt:lpstr>Gehirnvergleich</vt:lpstr>
      <vt:lpstr>Alzheimer - Therapiemöglichkeit</vt:lpstr>
      <vt:lpstr>Alzheimer - Neueste wissenschaftliche Erkenntnis</vt:lpstr>
      <vt:lpstr>Morbus Parkinson - allgemeine Informationen</vt:lpstr>
      <vt:lpstr>Morbus Parkinson - Symptome </vt:lpstr>
      <vt:lpstr>Morbus Parkinson - 4 Haupt- und Bewegungssymptome</vt:lpstr>
      <vt:lpstr>Morbus Parkinson - 4 Haupt- und Bewegungssymptome</vt:lpstr>
      <vt:lpstr>Morbus Parkinson - (Nicht-Bewegungssymptome)</vt:lpstr>
      <vt:lpstr>Morbus Parkinson - Risikofaktoren</vt:lpstr>
      <vt:lpstr>Morbus Parkinson - Ursache (einfach erklärt)</vt:lpstr>
      <vt:lpstr>Morbus Parkinson - Ursache </vt:lpstr>
      <vt:lpstr>Morbus Parkinson - Ursache</vt:lpstr>
      <vt:lpstr>Morbus Parkinson - Wie degenieren Neuronen? </vt:lpstr>
      <vt:lpstr>Morbus Parkinson - genetische Ursache</vt:lpstr>
      <vt:lpstr>Morbus Parkinson - genetische Ursache</vt:lpstr>
      <vt:lpstr>Morbus Parkinson - genetische Vererbung</vt:lpstr>
      <vt:lpstr>Morbus Parkinson - genetische Vererbung</vt:lpstr>
      <vt:lpstr>Morbus Parkinson - Diagnose</vt:lpstr>
      <vt:lpstr>Morbus Parkinson - Therapiemöglichkeit</vt:lpstr>
      <vt:lpstr>Multiple Sklerose - allgemeines</vt:lpstr>
      <vt:lpstr>Multiple Sklerose - Hirnbild (MRT) </vt:lpstr>
      <vt:lpstr>Multiple Sklerose - Risikofaktoren</vt:lpstr>
      <vt:lpstr>Multiple Sklerose - Symptome</vt:lpstr>
      <vt:lpstr>Multiple Sklerose - Symptome</vt:lpstr>
      <vt:lpstr>Multiple Sklerose - Ursache</vt:lpstr>
      <vt:lpstr>Multiple Sklerose - Ursache</vt:lpstr>
      <vt:lpstr>Multiple Sklerose - Diagnose</vt:lpstr>
      <vt:lpstr>Multiple Sklerose - Therapie</vt:lpstr>
      <vt:lpstr>Quellenangaben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Luka Novakovic</cp:lastModifiedBy>
  <cp:revision>2</cp:revision>
  <dcterms:modified xsi:type="dcterms:W3CDTF">2025-01-29T20:12:18Z</dcterms:modified>
</cp:coreProperties>
</file>